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63" r:id="rId2"/>
    <p:sldId id="264" r:id="rId3"/>
    <p:sldId id="265" r:id="rId4"/>
    <p:sldId id="266" r:id="rId5"/>
    <p:sldId id="267" r:id="rId6"/>
    <p:sldId id="326" r:id="rId7"/>
    <p:sldId id="268" r:id="rId8"/>
    <p:sldId id="269" r:id="rId9"/>
    <p:sldId id="270" r:id="rId10"/>
    <p:sldId id="271" r:id="rId11"/>
    <p:sldId id="272" r:id="rId12"/>
    <p:sldId id="288" r:id="rId13"/>
    <p:sldId id="289" r:id="rId14"/>
    <p:sldId id="290" r:id="rId15"/>
    <p:sldId id="284" r:id="rId16"/>
    <p:sldId id="292" r:id="rId17"/>
    <p:sldId id="295" r:id="rId18"/>
    <p:sldId id="299" r:id="rId19"/>
    <p:sldId id="300" r:id="rId20"/>
    <p:sldId id="301" r:id="rId21"/>
    <p:sldId id="304" r:id="rId22"/>
    <p:sldId id="306" r:id="rId23"/>
    <p:sldId id="273" r:id="rId24"/>
    <p:sldId id="274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5" r:id="rId53"/>
    <p:sldId id="286" r:id="rId54"/>
    <p:sldId id="258" r:id="rId55"/>
    <p:sldId id="259" r:id="rId56"/>
    <p:sldId id="260" r:id="rId57"/>
    <p:sldId id="261" r:id="rId58"/>
    <p:sldId id="262" r:id="rId5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720"/>
  </p:normalViewPr>
  <p:slideViewPr>
    <p:cSldViewPr snapToGrid="0">
      <p:cViewPr varScale="1">
        <p:scale>
          <a:sx n="286" d="100"/>
          <a:sy n="286" d="100"/>
        </p:scale>
        <p:origin x="102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4b06e00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34b06e00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86cfad43e3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86cfad43e3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6cfad43e3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6cfad43e3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3e5a73c6bb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3e5a73c6bb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do this with convolutions.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a source image, and a convolution kernel...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11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86cfad43e3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86cfad43e3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97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86cfad43e3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86cfad43e3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96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86cfad43e3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86cfad43e3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 of filters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71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86cfad43e3_0_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86cfad43e3_0_1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86cfad43e3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86cfad43e3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before the entire input contributes to all outputs, here only the input that lies in the kernel "shadow" contributes to the output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866dc3b02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866dc3b02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then add multiple output channels to increase complexity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034b06e00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034b06e00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6cfad43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6cfad43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034b06e002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034b06e002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86cfad43e3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86cfad43e3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use pooling to reduce the image size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034b06e002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034b06e002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discuss some cases where CNNs are applied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86cfad43e3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86cfad43e3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82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86cfad43e3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86cfad43e3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2012 a big step was made by </a:t>
            </a:r>
            <a:r>
              <a:rPr lang="en-US" dirty="0" err="1"/>
              <a:t>AlexNet</a:t>
            </a:r>
            <a:r>
              <a:rPr lang="en-US" dirty="0"/>
              <a:t>, with </a:t>
            </a:r>
            <a:r>
              <a:rPr lang="en-US" dirty="0" err="1"/>
              <a:t>ResNet</a:t>
            </a:r>
            <a:r>
              <a:rPr lang="en-US" dirty="0"/>
              <a:t> first surpassing humans in 2015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629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3e5a73c6bb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3e5a73c6bb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take a look at </a:t>
            </a:r>
            <a:r>
              <a:rPr lang="en-US" dirty="0" err="1"/>
              <a:t>alexnet</a:t>
            </a:r>
            <a:r>
              <a:rPr lang="en-US" dirty="0"/>
              <a:t>. Explain graph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86cfad43e3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86cfad43e3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3e5a73c6b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3e5a73c6b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intermediate features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86cfad43e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86cfad43e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034b06e0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034b06e0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34b06e00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34b06e00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86cfad43e3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86cfad43e3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6cfad43e3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6cfad43e3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86cfad43e3_0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86cfad43e3_0_1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Resnet introduced skip connections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Explain skip connections and why beneficial (if f(x) small there is still 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86cfad43e3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86cfad43e3_0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86cfad43e3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86cfad43e3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869189b92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869189b92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69189b92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69189b92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869189b92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869189b92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869189b92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869189b92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86cfad43e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86cfad43e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cfad43e3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cfad43e3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866dc3b02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866dc3b022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86cfad43e3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86cfad43e3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86cfad43e3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86cfad43e3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69189b9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869189b9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333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869189b92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869189b92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5295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869189b92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869189b92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701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69189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869189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5670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869189b92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869189b92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82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869189b92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869189b92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2243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69189b92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869189b92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450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could apply MLPs from previous slides to images by flattening the array, however...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869189b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869189b9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8517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866dc3b02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866dc3b02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5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86cfad43e3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86cfad43e3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564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6cfad43e3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6cfad43e3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614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34b06e00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34b06e00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995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6cfad43e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6cfad43e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443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4b06e00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4b06e00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6338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6cfad43e3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6cfad43e3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9509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6cfad43e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6cfad43e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81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029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6cfad43e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6cfad43e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6cfad43e3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6cfad43e3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6cfad43e3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86cfad43e3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3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13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0" y="1832838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Convolutional</a:t>
            </a:r>
            <a:endParaRPr sz="36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72" name="Google Shape;172;p2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78" name="Google Shape;178;p2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9/09/2024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513" name="Google Shape;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8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15" name="Google Shape;515;p28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16" name="Google Shape;516;p28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17" name="Google Shape;517;p28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18" name="Google Shape;518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0" name="Google Shape;520;p28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3" name="Google Shape;523;p28"/>
            <p:cNvCxnSpPr>
              <a:stCxn id="520" idx="4"/>
              <a:endCxn id="524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28"/>
            <p:cNvCxnSpPr>
              <a:stCxn id="521" idx="4"/>
              <a:endCxn id="524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28"/>
            <p:cNvCxnSpPr>
              <a:stCxn id="522" idx="4"/>
              <a:endCxn id="524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4" name="Google Shape;524;p28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8" name="Google Shape;528;p28"/>
            <p:cNvCxnSpPr>
              <a:stCxn id="520" idx="5"/>
              <a:endCxn id="527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28"/>
            <p:cNvCxnSpPr>
              <a:stCxn id="521" idx="4"/>
              <a:endCxn id="527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8"/>
            <p:cNvCxnSpPr>
              <a:stCxn id="522" idx="4"/>
              <a:endCxn id="527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1" name="Google Shape;531;p28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2" name="Google Shape;532;p28"/>
            <p:cNvCxnSpPr>
              <a:stCxn id="519" idx="4"/>
              <a:endCxn id="521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>
              <a:stCxn id="519" idx="4"/>
              <a:endCxn id="522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9" name="Google Shape;519;p28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7" name="Google Shape;537;p28"/>
            <p:cNvCxnSpPr>
              <a:stCxn id="534" idx="4"/>
              <a:endCxn id="522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28"/>
            <p:cNvCxnSpPr>
              <a:stCxn id="534" idx="4"/>
              <a:endCxn id="521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28"/>
            <p:cNvCxnSpPr>
              <a:stCxn id="535" idx="4"/>
              <a:endCxn id="520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28"/>
            <p:cNvCxnSpPr>
              <a:stCxn id="536" idx="4"/>
              <a:endCxn id="520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8"/>
            <p:cNvCxnSpPr>
              <a:stCxn id="536" idx="4"/>
              <a:endCxn id="521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28"/>
            <p:cNvCxnSpPr>
              <a:stCxn id="536" idx="4"/>
              <a:endCxn id="522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8"/>
            <p:cNvCxnSpPr>
              <a:stCxn id="535" idx="4"/>
              <a:endCxn id="521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28"/>
            <p:cNvCxnSpPr>
              <a:stCxn id="535" idx="4"/>
              <a:endCxn id="522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28"/>
            <p:cNvCxnSpPr>
              <a:stCxn id="520" idx="0"/>
              <a:endCxn id="534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28"/>
            <p:cNvCxnSpPr>
              <a:stCxn id="519" idx="0"/>
              <a:endCxn id="531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28"/>
            <p:cNvCxnSpPr>
              <a:stCxn id="534" idx="0"/>
              <a:endCxn id="531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28"/>
            <p:cNvCxnSpPr>
              <a:stCxn id="535" idx="0"/>
              <a:endCxn id="531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28"/>
            <p:cNvCxnSpPr>
              <a:stCxn id="536" idx="0"/>
              <a:endCxn id="531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1" name="Google Shape;551;p28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2" name="Google Shape;552;p28"/>
            <p:cNvCxnSpPr>
              <a:stCxn id="519" idx="0"/>
              <a:endCxn id="551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8"/>
            <p:cNvCxnSpPr>
              <a:stCxn id="534" idx="0"/>
              <a:endCxn id="551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8"/>
            <p:cNvCxnSpPr>
              <a:stCxn id="535" idx="0"/>
              <a:endCxn id="551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28"/>
            <p:cNvCxnSpPr>
              <a:stCxn id="536" idx="0"/>
              <a:endCxn id="551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28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0" name="Google Shape;560;p28"/>
            <p:cNvCxnSpPr>
              <a:stCxn id="536" idx="0"/>
              <a:endCxn id="558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28"/>
            <p:cNvCxnSpPr>
              <a:stCxn id="535" idx="0"/>
              <a:endCxn id="558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28"/>
            <p:cNvCxnSpPr>
              <a:stCxn id="558" idx="4"/>
              <a:endCxn id="534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28"/>
            <p:cNvCxnSpPr>
              <a:stCxn id="558" idx="4"/>
              <a:endCxn id="519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8"/>
            <p:cNvCxnSpPr>
              <a:stCxn id="557" idx="2"/>
              <a:endCxn id="522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28"/>
            <p:cNvCxnSpPr>
              <a:stCxn id="557" idx="2"/>
              <a:endCxn id="521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28"/>
            <p:cNvCxnSpPr>
              <a:stCxn id="557" idx="2"/>
              <a:endCxn id="520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67" name="Google Shape;56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28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8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2" name="Google Shape;57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" name="Google Shape;57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8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7" name="Google Shape;577;p28"/>
          <p:cNvCxnSpPr>
            <a:stCxn id="576" idx="1"/>
            <a:endCxn id="575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578" name="Google Shape;578;p28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9" name="Google Shape;579;p28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0" name="Google Shape;580;p28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1" name="Google Shape;581;p28"/>
          <p:cNvPicPr preferRelativeResize="0"/>
          <p:nvPr/>
        </p:nvPicPr>
        <p:blipFill rotWithShape="1">
          <a:blip r:embed="rId3">
            <a:alphaModFix/>
          </a:blip>
          <a:srcRect l="63021" t="33105" r="9607" b="12112"/>
          <a:stretch/>
        </p:blipFill>
        <p:spPr>
          <a:xfrm rot="-5400000" flipH="1">
            <a:off x="3404825" y="1984063"/>
            <a:ext cx="1044250" cy="117537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2" name="Google Shape;582;p28"/>
          <p:cNvCxnSpPr>
            <a:stCxn id="57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83" name="Google Shape;583;p28"/>
          <p:cNvCxnSpPr>
            <a:stCxn id="57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589" name="Google Shape;5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29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91" name="Google Shape;591;p29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Images are </a:t>
              </a:r>
              <a:r>
                <a:rPr lang="en-GB" sz="1200" b="1" dirty="0"/>
                <a:t>correlated spatially</a:t>
              </a:r>
              <a:endParaRPr sz="12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Strong correlation between neighbouring pixels</a:t>
              </a: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Shifting an object will not alter its essence</a:t>
              </a:r>
              <a:endParaRPr sz="1200" dirty="0"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94" name="Google Shape;594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6" name="Google Shape;596;p29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9" name="Google Shape;599;p29"/>
            <p:cNvCxnSpPr>
              <a:stCxn id="596" idx="4"/>
              <a:endCxn id="60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9"/>
            <p:cNvCxnSpPr>
              <a:stCxn id="597" idx="4"/>
              <a:endCxn id="60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9"/>
            <p:cNvCxnSpPr>
              <a:stCxn id="598" idx="4"/>
              <a:endCxn id="60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0" name="Google Shape;600;p29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4" name="Google Shape;604;p29"/>
            <p:cNvCxnSpPr>
              <a:stCxn id="596" idx="5"/>
              <a:endCxn id="60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9"/>
            <p:cNvCxnSpPr>
              <a:stCxn id="597" idx="4"/>
              <a:endCxn id="60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9"/>
            <p:cNvCxnSpPr>
              <a:stCxn id="598" idx="4"/>
              <a:endCxn id="60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7" name="Google Shape;607;p29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8" name="Google Shape;608;p29"/>
            <p:cNvCxnSpPr>
              <a:stCxn id="595" idx="4"/>
              <a:endCxn id="59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29"/>
            <p:cNvCxnSpPr>
              <a:stCxn id="595" idx="4"/>
              <a:endCxn id="59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5" name="Google Shape;595;p29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3" name="Google Shape;613;p29"/>
            <p:cNvCxnSpPr>
              <a:stCxn id="610" idx="4"/>
              <a:endCxn id="59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29"/>
            <p:cNvCxnSpPr>
              <a:stCxn id="610" idx="4"/>
              <a:endCxn id="59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29"/>
            <p:cNvCxnSpPr>
              <a:stCxn id="611" idx="4"/>
              <a:endCxn id="59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29"/>
            <p:cNvCxnSpPr>
              <a:stCxn id="612" idx="4"/>
              <a:endCxn id="59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29"/>
            <p:cNvCxnSpPr>
              <a:stCxn id="612" idx="4"/>
              <a:endCxn id="59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29"/>
            <p:cNvCxnSpPr>
              <a:stCxn id="612" idx="4"/>
              <a:endCxn id="59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29"/>
            <p:cNvCxnSpPr>
              <a:stCxn id="611" idx="4"/>
              <a:endCxn id="59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29"/>
            <p:cNvCxnSpPr>
              <a:stCxn id="611" idx="4"/>
              <a:endCxn id="59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29"/>
            <p:cNvCxnSpPr>
              <a:stCxn id="596" idx="0"/>
              <a:endCxn id="61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29"/>
            <p:cNvCxnSpPr>
              <a:stCxn id="595" idx="0"/>
              <a:endCxn id="60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29"/>
            <p:cNvCxnSpPr>
              <a:stCxn id="610" idx="0"/>
              <a:endCxn id="607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29"/>
            <p:cNvCxnSpPr>
              <a:stCxn id="611" idx="0"/>
              <a:endCxn id="607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29"/>
            <p:cNvCxnSpPr>
              <a:stCxn id="612" idx="0"/>
              <a:endCxn id="607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7" name="Google Shape;627;p29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8" name="Google Shape;628;p29"/>
            <p:cNvCxnSpPr>
              <a:stCxn id="595" idx="0"/>
              <a:endCxn id="62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29"/>
            <p:cNvCxnSpPr>
              <a:stCxn id="610" idx="0"/>
              <a:endCxn id="62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29"/>
            <p:cNvCxnSpPr>
              <a:stCxn id="611" idx="0"/>
              <a:endCxn id="627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9"/>
            <p:cNvCxnSpPr>
              <a:stCxn id="612" idx="0"/>
              <a:endCxn id="627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2" name="Google Shape;632;p29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6" name="Google Shape;636;p29"/>
            <p:cNvCxnSpPr>
              <a:stCxn id="612" idx="0"/>
              <a:endCxn id="63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29"/>
            <p:cNvCxnSpPr>
              <a:stCxn id="611" idx="0"/>
              <a:endCxn id="63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29"/>
            <p:cNvCxnSpPr>
              <a:stCxn id="634" idx="4"/>
              <a:endCxn id="61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29"/>
            <p:cNvCxnSpPr>
              <a:stCxn id="634" idx="4"/>
              <a:endCxn id="59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29"/>
            <p:cNvCxnSpPr>
              <a:stCxn id="633" idx="2"/>
              <a:endCxn id="598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29"/>
            <p:cNvCxnSpPr>
              <a:stCxn id="633" idx="2"/>
              <a:endCxn id="597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29"/>
            <p:cNvCxnSpPr>
              <a:stCxn id="633" idx="2"/>
              <a:endCxn id="596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43" name="Google Shape;64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29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9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8" name="Google Shape;64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0" name="Google Shape;65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9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9"/>
          <p:cNvCxnSpPr>
            <a:stCxn id="652" idx="1"/>
            <a:endCxn id="65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654" name="Google Shape;654;p29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9"/>
          <p:cNvGrpSpPr/>
          <p:nvPr/>
        </p:nvGrpSpPr>
        <p:grpSpPr>
          <a:xfrm>
            <a:off x="3355800" y="3373001"/>
            <a:ext cx="2432400" cy="1738717"/>
            <a:chOff x="3355800" y="3290000"/>
            <a:chExt cx="2432400" cy="1662122"/>
          </a:xfrm>
        </p:grpSpPr>
        <p:sp>
          <p:nvSpPr>
            <p:cNvPr id="656" name="Google Shape;656;p29"/>
            <p:cNvSpPr/>
            <p:nvPr/>
          </p:nvSpPr>
          <p:spPr>
            <a:xfrm>
              <a:off x="3355800" y="3290000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 txBox="1"/>
            <p:nvPr/>
          </p:nvSpPr>
          <p:spPr>
            <a:xfrm>
              <a:off x="3385300" y="3307575"/>
              <a:ext cx="2394600" cy="1644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We want to detect the features across an image and aggregate them</a:t>
              </a:r>
              <a:endParaRPr sz="12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Form complete features higher up in the </a:t>
              </a:r>
              <a:r>
                <a:rPr lang="en-GB" sz="1200" b="1" dirty="0">
                  <a:solidFill>
                    <a:schemeClr val="lt1"/>
                  </a:solidFill>
                </a:rPr>
                <a:t>hierarchy </a:t>
              </a:r>
              <a:r>
                <a:rPr lang="en-GB" sz="1200" dirty="0">
                  <a:solidFill>
                    <a:schemeClr val="lt1"/>
                  </a:solidFill>
                </a:rPr>
                <a:t>(in later layers)</a:t>
              </a:r>
              <a:endParaRPr sz="1200" b="1" dirty="0">
                <a:solidFill>
                  <a:schemeClr val="lt1"/>
                </a:solidFill>
              </a:endParaRPr>
            </a:p>
          </p:txBody>
        </p:sp>
      </p:grpSp>
      <p:pic>
        <p:nvPicPr>
          <p:cNvPr id="658" name="Google Shape;658;p29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9" name="Google Shape;659;p29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0" name="Google Shape;660;p29"/>
          <p:cNvPicPr preferRelativeResize="0"/>
          <p:nvPr/>
        </p:nvPicPr>
        <p:blipFill rotWithShape="1">
          <a:blip r:embed="rId3">
            <a:alphaModFix/>
          </a:blip>
          <a:srcRect l="63021" t="33105" r="9607" b="12112"/>
          <a:stretch/>
        </p:blipFill>
        <p:spPr>
          <a:xfrm rot="-5400000" flipH="1">
            <a:off x="3404825" y="1984063"/>
            <a:ext cx="1044250" cy="117537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1" name="Google Shape;661;p29"/>
          <p:cNvCxnSpPr>
            <a:stCxn id="65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62" name="Google Shape;662;p29"/>
          <p:cNvCxnSpPr>
            <a:stCxn id="65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46" name="Google Shape;8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277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54" name="Google Shape;8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6"/>
          <p:cNvSpPr/>
          <p:nvPr/>
        </p:nvSpPr>
        <p:spPr>
          <a:xfrm>
            <a:off x="62700" y="3610224"/>
            <a:ext cx="5799000" cy="104640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6"/>
          <p:cNvSpPr txBox="1"/>
          <p:nvPr/>
        </p:nvSpPr>
        <p:spPr>
          <a:xfrm>
            <a:off x="111175" y="3610223"/>
            <a:ext cx="603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kernel is </a:t>
            </a:r>
            <a:r>
              <a:rPr lang="en-GB" b="1" dirty="0"/>
              <a:t>shifted</a:t>
            </a:r>
            <a:r>
              <a:rPr lang="en-GB" dirty="0"/>
              <a:t> across the image and produces a point value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step size in which it shifts is the </a:t>
            </a:r>
            <a:r>
              <a:rPr lang="en-GB" b="1" dirty="0"/>
              <a:t>stride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output is always smaller. We can use </a:t>
            </a:r>
            <a:r>
              <a:rPr lang="en-GB" b="1" dirty="0"/>
              <a:t>padding</a:t>
            </a:r>
            <a:r>
              <a:rPr lang="en-GB" dirty="0"/>
              <a:t> to preserve dimensions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1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64" name="Google Shape;8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47"/>
          <p:cNvGrpSpPr/>
          <p:nvPr/>
        </p:nvGrpSpPr>
        <p:grpSpPr>
          <a:xfrm>
            <a:off x="5964225" y="3610184"/>
            <a:ext cx="3039900" cy="1046408"/>
            <a:chOff x="5819450" y="906125"/>
            <a:chExt cx="3039900" cy="1012175"/>
          </a:xfrm>
        </p:grpSpPr>
        <p:sp>
          <p:nvSpPr>
            <p:cNvPr id="870" name="Google Shape;870;p47"/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Output_size = inputSize -(KernelSize - 1)</a:t>
              </a:r>
              <a:endParaRPr sz="1200"/>
            </a:p>
          </p:txBody>
        </p:sp>
        <p:sp>
          <p:nvSpPr>
            <p:cNvPr id="871" name="Google Shape;871;p47"/>
            <p:cNvSpPr txBox="1"/>
            <p:nvPr/>
          </p:nvSpPr>
          <p:spPr>
            <a:xfrm>
              <a:off x="5964625" y="906125"/>
              <a:ext cx="27972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The image shrinks according to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" name="Google Shape;857;p46">
            <a:extLst>
              <a:ext uri="{FF2B5EF4-FFF2-40B4-BE49-F238E27FC236}">
                <a16:creationId xmlns:a16="http://schemas.microsoft.com/office/drawing/2014/main" id="{060A7291-2C91-D746-5AF1-80E23BED3673}"/>
              </a:ext>
            </a:extLst>
          </p:cNvPr>
          <p:cNvSpPr/>
          <p:nvPr/>
        </p:nvSpPr>
        <p:spPr>
          <a:xfrm>
            <a:off x="62700" y="3610224"/>
            <a:ext cx="5799000" cy="104640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58;p46">
            <a:extLst>
              <a:ext uri="{FF2B5EF4-FFF2-40B4-BE49-F238E27FC236}">
                <a16:creationId xmlns:a16="http://schemas.microsoft.com/office/drawing/2014/main" id="{E7B6BB60-87D3-659E-A3F4-7247370209B4}"/>
              </a:ext>
            </a:extLst>
          </p:cNvPr>
          <p:cNvSpPr txBox="1"/>
          <p:nvPr/>
        </p:nvSpPr>
        <p:spPr>
          <a:xfrm>
            <a:off x="111175" y="3610223"/>
            <a:ext cx="603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kernel is </a:t>
            </a:r>
            <a:r>
              <a:rPr lang="en-GB" b="1" dirty="0"/>
              <a:t>shifted</a:t>
            </a:r>
            <a:r>
              <a:rPr lang="en-GB" dirty="0"/>
              <a:t> across the image and produces a point value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step size in which it shifts is the </a:t>
            </a:r>
            <a:r>
              <a:rPr lang="en-GB" b="1" dirty="0"/>
              <a:t>stride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output is always smaller. We can use </a:t>
            </a:r>
            <a:r>
              <a:rPr lang="en-GB" b="1" dirty="0"/>
              <a:t>padding</a:t>
            </a:r>
            <a:r>
              <a:rPr lang="en-GB" dirty="0"/>
              <a:t> to preserve dimensions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6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87" name="Google Shape;787;p4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90" name="Google Shape;790;p41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91" name="Google Shape;7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675" y="12266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1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6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884" name="Google Shape;884;p49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9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6" name="Google Shape;8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49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888" name="Google Shape;888;p49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 txBox="1"/>
            <p:nvPr/>
          </p:nvSpPr>
          <p:spPr>
            <a:xfrm>
              <a:off x="1400806" y="4019948"/>
              <a:ext cx="2394600" cy="1235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  <a:endParaRPr sz="12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922" name="Google Shape;922;p52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52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4" name="Google Shape;9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6" name="Google Shape;926;p52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27" name="Google Shape;927;p52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pic>
        <p:nvPicPr>
          <p:cNvPr id="929" name="Google Shape;92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52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1" name="Google Shape;931;p52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32" name="Google Shape;932;p52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1001" name="Google Shape;1001;p56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6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" name="Google Shape;10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56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1006" name="Google Shape;1006;p56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6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pic>
        <p:nvPicPr>
          <p:cNvPr id="1008" name="Google Shape;100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56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0" name="Google Shape;1010;p56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1011" name="Google Shape;1011;p56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1012" name="Google Shape;1012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73500" y="14200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73500" y="13899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37175" y="13603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00175" y="132767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570550" y="129805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533550" y="12654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691150" y="1001875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646750" y="961788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597825" y="935250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7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Convolutional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9" name="Google Shape;10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7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32" name="Google Shape;1032;p57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33" name="Google Shape;1033;p57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7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7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7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7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9" name="Google Shape;1039;p57"/>
              <p:cNvCxnSpPr>
                <a:stCxn id="1033" idx="6"/>
                <a:endCxn id="1036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0" name="Google Shape;1040;p57"/>
              <p:cNvCxnSpPr>
                <a:stCxn id="1034" idx="6"/>
                <a:endCxn id="1036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1" name="Google Shape;1041;p57"/>
              <p:cNvCxnSpPr>
                <a:stCxn id="1035" idx="6"/>
                <a:endCxn id="1037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2" name="Google Shape;1042;p57"/>
              <p:cNvCxnSpPr>
                <a:stCxn id="1037" idx="2"/>
                <a:endCxn id="1034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3" name="Google Shape;1043;p57"/>
              <p:cNvCxnSpPr>
                <a:stCxn id="1037" idx="6"/>
                <a:endCxn id="1038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4" name="Google Shape;1044;p57"/>
              <p:cNvCxnSpPr>
                <a:stCxn id="1038" idx="2"/>
                <a:endCxn id="1036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45" name="Google Shape;1045;p57"/>
            <p:cNvCxnSpPr>
              <a:stCxn id="1035" idx="6"/>
              <a:endCxn id="1036" idx="2"/>
            </p:cNvCxnSpPr>
            <p:nvPr/>
          </p:nvCxnSpPr>
          <p:spPr>
            <a:xfrm rot="10800000" flipH="1">
              <a:off x="4544342" y="2457000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57"/>
            <p:cNvCxnSpPr>
              <a:stCxn id="1033" idx="6"/>
              <a:endCxn id="1037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47" name="Google Shape;1047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1" name="Google Shape;1051;p57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Each element in the matrix is a </a:t>
            </a:r>
            <a:r>
              <a:rPr lang="en-GB" b="1" dirty="0">
                <a:solidFill>
                  <a:srgbClr val="D9D9D9"/>
                </a:solidFill>
              </a:rPr>
              <a:t>pixel</a:t>
            </a:r>
            <a:endParaRPr b="1" dirty="0">
              <a:solidFill>
                <a:srgbClr val="D9D9D9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rgbClr val="D9D9D9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Can have 1 greyscale channel or multiple colour </a:t>
            </a:r>
            <a:r>
              <a:rPr lang="en-GB" b="1" dirty="0">
                <a:solidFill>
                  <a:srgbClr val="D9D9D9"/>
                </a:solidFill>
              </a:rPr>
              <a:t>channels: RGB</a:t>
            </a:r>
            <a:endParaRPr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8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Convolutional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58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61" name="Google Shape;1061;p58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62" name="Google Shape;1062;p58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8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8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8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8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68" name="Google Shape;1068;p58"/>
              <p:cNvCxnSpPr>
                <a:stCxn id="1062" idx="6"/>
                <a:endCxn id="106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9" name="Google Shape;1069;p58"/>
              <p:cNvCxnSpPr>
                <a:stCxn id="1063" idx="6"/>
                <a:endCxn id="106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0" name="Google Shape;1070;p58"/>
              <p:cNvCxnSpPr>
                <a:stCxn id="1064" idx="6"/>
                <a:endCxn id="106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1" name="Google Shape;1071;p58"/>
              <p:cNvCxnSpPr>
                <a:stCxn id="1066" idx="2"/>
                <a:endCxn id="106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2" name="Google Shape;1072;p58"/>
              <p:cNvCxnSpPr>
                <a:stCxn id="1066" idx="6"/>
                <a:endCxn id="106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3" name="Google Shape;1073;p58"/>
              <p:cNvCxnSpPr>
                <a:stCxn id="1067" idx="2"/>
                <a:endCxn id="106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74" name="Google Shape;1074;p58"/>
            <p:cNvCxnSpPr>
              <a:stCxn id="1064" idx="6"/>
              <a:endCxn id="1065" idx="2"/>
            </p:cNvCxnSpPr>
            <p:nvPr/>
          </p:nvCxnSpPr>
          <p:spPr>
            <a:xfrm rot="10800000" flipH="1">
              <a:off x="4544342" y="2457000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58"/>
            <p:cNvCxnSpPr>
              <a:stCxn id="1062" idx="6"/>
              <a:endCxn id="1066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76" name="Google Shape;107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0" name="Google Shape;1080;p58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1081" name="Google Shape;1081;p58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1082" name="Google Shape;1082;p58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83" name="Google Shape;1083;p58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lang="en-GB" sz="1200" b="1"/>
                <a:t>shared weights</a:t>
              </a:r>
              <a:endParaRPr sz="1200" b="1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50" y="1477275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Pooling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165" name="Google Shape;11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598" y="2982523"/>
            <a:ext cx="9263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1"/>
          <p:cNvSpPr/>
          <p:nvPr/>
        </p:nvSpPr>
        <p:spPr>
          <a:xfrm>
            <a:off x="91763" y="4076475"/>
            <a:ext cx="5951228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61"/>
          <p:cNvSpPr txBox="1"/>
          <p:nvPr/>
        </p:nvSpPr>
        <p:spPr>
          <a:xfrm>
            <a:off x="140238" y="407647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could discard information gradually by max pooling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Keep the strongest signal, works better than average pooling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Nowadays, we use a bigger convolution </a:t>
            </a:r>
            <a:r>
              <a:rPr lang="en-GB" dirty="0" err="1"/>
              <a:t>stridefor</a:t>
            </a:r>
            <a:r>
              <a:rPr lang="en-GB" dirty="0"/>
              <a:t> dimensionality reduction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CNN Cases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86" name="Google Shape;1186;p6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87" name="Google Shape;1187;p6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88" name="Google Shape;1188;p6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6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194" name="Google Shape;1194;p6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7" name="Google Shape;11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ImageNet Challenge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670" name="Google Shape;670;p3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672" name="Google Shape;672;p30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</p:txBody>
      </p:sp>
      <p:pic>
        <p:nvPicPr>
          <p:cNvPr id="673" name="Google Shape;6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0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96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ImageNet Challenge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682" name="Google Shape;682;p3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684" name="Google Shape;684;p31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</p:txBody>
      </p:sp>
      <p:pic>
        <p:nvPicPr>
          <p:cNvPr id="685" name="Google Shape;6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1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350" y="1904275"/>
            <a:ext cx="5180650" cy="269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864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AlexNet (2012)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04" name="Google Shape;12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AlexNet (2012)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11" name="Google Shape;1211;p65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5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become smaller and number of filters increases as we go deeper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8 layers</a:t>
            </a:r>
            <a:r>
              <a:rPr lang="en-GB"/>
              <a:t> with </a:t>
            </a:r>
            <a:r>
              <a:rPr lang="en-GB" b="1"/>
              <a:t>dropout</a:t>
            </a:r>
            <a:r>
              <a:rPr lang="en-GB"/>
              <a:t> and </a:t>
            </a:r>
            <a:r>
              <a:rPr lang="en-GB" b="1"/>
              <a:t>ReLU</a:t>
            </a:r>
            <a:r>
              <a:rPr lang="en-GB"/>
              <a:t> activations trained for </a:t>
            </a:r>
            <a:r>
              <a:rPr lang="en-GB" b="1"/>
              <a:t>6 days on 2 GPUs</a:t>
            </a:r>
            <a:endParaRPr b="1"/>
          </a:p>
        </p:txBody>
      </p:sp>
      <p:pic>
        <p:nvPicPr>
          <p:cNvPr id="1213" name="Google Shape;12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00" y="381121"/>
            <a:ext cx="8756075" cy="4932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66"/>
          <p:cNvSpPr txBox="1"/>
          <p:nvPr/>
        </p:nvSpPr>
        <p:spPr>
          <a:xfrm>
            <a:off x="6020575" y="4781600"/>
            <a:ext cx="413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>
                <a:solidFill>
                  <a:schemeClr val="dk1"/>
                </a:solidFill>
              </a:rPr>
              <a:t>https://www.louisbouchard.ai/densenet-explained/</a:t>
            </a:r>
            <a:endParaRPr sz="900" i="1"/>
          </a:p>
        </p:txBody>
      </p:sp>
      <p:sp>
        <p:nvSpPr>
          <p:cNvPr id="1221" name="Google Shape;1221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CNN with a Dense Layer output</a:t>
            </a:r>
            <a:endParaRPr sz="28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6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67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Transfer Learning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1229" name="Google Shape;1229;p6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6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31" name="Google Shape;12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7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8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Transfer Learning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1241" name="Google Shape;1241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43" name="Google Shape;12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68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657249" y="3048648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582825" y="3048659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5200" y="2530175"/>
            <a:ext cx="3441297" cy="19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Each element in the matrix is a </a:t>
            </a:r>
            <a:r>
              <a:rPr lang="en-GB" b="1" dirty="0">
                <a:solidFill>
                  <a:schemeClr val="dk1"/>
                </a:solidFill>
              </a:rPr>
              <a:t>pixel</a:t>
            </a:r>
            <a:endParaRPr b="1"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Can have 1 greyscale channel or multiple colour </a:t>
            </a:r>
            <a:r>
              <a:rPr lang="en-GB" b="1" dirty="0">
                <a:solidFill>
                  <a:srgbClr val="D9D9D9"/>
                </a:solidFill>
              </a:rPr>
              <a:t>channels: RGB</a:t>
            </a:r>
            <a:endParaRPr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VGG16 and ResNet (2014, 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54" name="Google Shape;1254;p69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9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VGG16: construct large and deep models (120M params)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Prevents vanishing gradient problem</a:t>
            </a:r>
            <a:endParaRPr dirty="0"/>
          </a:p>
        </p:txBody>
      </p:sp>
      <p:pic>
        <p:nvPicPr>
          <p:cNvPr id="1256" name="Google Shape;12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25" y="855874"/>
            <a:ext cx="5273951" cy="2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VGG16 and ResNet (2014, 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63" name="Google Shape;1263;p70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70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VGG16: construct large and deep models (120M params)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Prevents vanishing gradient problem</a:t>
            </a:r>
            <a:endParaRPr dirty="0"/>
          </a:p>
        </p:txBody>
      </p:sp>
      <p:pic>
        <p:nvPicPr>
          <p:cNvPr id="1265" name="Google Shape;12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25" y="892298"/>
            <a:ext cx="4582060" cy="25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73" name="Google Shape;12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5" name="Google Shape;12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2" name="Google Shape;12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2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4" name="Google Shape;128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72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2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</a:t>
            </a:r>
            <a:r>
              <a:rPr lang="en-GB" b="1">
                <a:solidFill>
                  <a:schemeClr val="dk1"/>
                </a:solidFill>
              </a:rPr>
              <a:t>skip connections</a:t>
            </a:r>
            <a:r>
              <a:rPr lang="en-GB">
                <a:solidFill>
                  <a:schemeClr val="dk1"/>
                </a:solidFill>
              </a:rPr>
              <a:t>, able to train up to </a:t>
            </a:r>
            <a:r>
              <a:rPr lang="en-GB" b="1">
                <a:solidFill>
                  <a:schemeClr val="dk1"/>
                </a:solidFill>
              </a:rPr>
              <a:t>152 layers</a:t>
            </a:r>
            <a:r>
              <a:rPr lang="en-GB">
                <a:solidFill>
                  <a:schemeClr val="dk1"/>
                </a:solidFill>
              </a:rPr>
              <a:t>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287" name="Google Shape;128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93" name="Google Shape;12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73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73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96" name="Google Shape;1296;p73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297" name="Google Shape;12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73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73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</a:t>
            </a:r>
            <a:r>
              <a:rPr lang="en-GB" b="1">
                <a:solidFill>
                  <a:schemeClr val="dk1"/>
                </a:solidFill>
              </a:rPr>
              <a:t>skip connections</a:t>
            </a:r>
            <a:r>
              <a:rPr lang="en-GB">
                <a:solidFill>
                  <a:schemeClr val="dk1"/>
                </a:solidFill>
              </a:rPr>
              <a:t>, able to train up to </a:t>
            </a:r>
            <a:r>
              <a:rPr lang="en-GB" b="1">
                <a:solidFill>
                  <a:schemeClr val="dk1"/>
                </a:solidFill>
              </a:rPr>
              <a:t>152 layers </a:t>
            </a:r>
            <a:r>
              <a:rPr lang="en-GB">
                <a:solidFill>
                  <a:schemeClr val="dk1"/>
                </a:solidFill>
              </a:rPr>
              <a:t>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300" name="Google Shape;130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6" name="Google Shape;13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4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8" name="Google Shape;130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6" name="Google Shape;13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75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8" name="Google Shape;13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75"/>
          <p:cNvPicPr preferRelativeResize="0"/>
          <p:nvPr/>
        </p:nvPicPr>
        <p:blipFill rotWithShape="1">
          <a:blip r:embed="rId6">
            <a:alphaModFix/>
          </a:blip>
          <a:srcRect r="51881"/>
          <a:stretch/>
        </p:blipFill>
        <p:spPr>
          <a:xfrm>
            <a:off x="1910400" y="4114825"/>
            <a:ext cx="2552225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27" name="Google Shape;13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76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9" name="Google Shape;13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400" y="4114825"/>
            <a:ext cx="5304150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38" name="Google Shape;1338;p77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9" name="Google Shape;13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7550"/>
            <a:ext cx="5913177" cy="25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7"/>
          <p:cNvSpPr txBox="1"/>
          <p:nvPr/>
        </p:nvSpPr>
        <p:spPr>
          <a:xfrm>
            <a:off x="0" y="0"/>
            <a:ext cx="294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Li, H., Xu, Z., Taylor, G., &amp; Goldstein, T. (2017). Visualizing the Loss Landscape of Neural Nets. </a:t>
            </a:r>
            <a:r>
              <a:rPr lang="en-GB" sz="800" i="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NIPS</a:t>
            </a:r>
            <a:endParaRPr sz="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D9D9D9"/>
                </a:solidFill>
              </a:rPr>
              <a:t>Thank You</a:t>
            </a:r>
            <a:endParaRPr sz="3600" b="1">
              <a:solidFill>
                <a:srgbClr val="D9D9D9"/>
              </a:solidFill>
            </a:endParaRPr>
          </a:p>
        </p:txBody>
      </p:sp>
      <p:sp>
        <p:nvSpPr>
          <p:cNvPr id="1349" name="Google Shape;1349;p7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350" name="Google Shape;1350;p78"/>
          <p:cNvSpPr txBox="1"/>
          <p:nvPr/>
        </p:nvSpPr>
        <p:spPr>
          <a:xfrm>
            <a:off x="7869025" y="68350"/>
            <a:ext cx="125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C9C9C9"/>
                </a:solidFill>
              </a:rPr>
              <a:t>09/9/2024</a:t>
            </a:r>
            <a:endParaRPr sz="1100" b="1" dirty="0">
              <a:solidFill>
                <a:srgbClr val="C9C9C9"/>
              </a:solidFill>
            </a:endParaRPr>
          </a:p>
        </p:txBody>
      </p:sp>
      <p:grpSp>
        <p:nvGrpSpPr>
          <p:cNvPr id="1351" name="Google Shape;1351;p7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52" name="Google Shape;1352;p7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" name="Google Shape;1357;p78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58" name="Google Shape;1358;p78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59" name="Google Shape;1359;p7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2" name="Google Shape;136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Each element in the matrix is a </a:t>
            </a:r>
            <a:r>
              <a:rPr lang="en-GB" b="1" dirty="0">
                <a:solidFill>
                  <a:schemeClr val="dk1"/>
                </a:solidFill>
              </a:rPr>
              <a:t>pixel</a:t>
            </a:r>
            <a:endParaRPr b="1"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Can have 1 greyscale channel or multiple colour </a:t>
            </a:r>
            <a:r>
              <a:rPr lang="en-GB" b="1" dirty="0">
                <a:solidFill>
                  <a:schemeClr val="dk1"/>
                </a:solidFill>
              </a:rPr>
              <a:t>channels: </a:t>
            </a:r>
            <a:r>
              <a:rPr lang="en-GB" b="1" dirty="0">
                <a:solidFill>
                  <a:srgbClr val="990000"/>
                </a:solidFill>
              </a:rPr>
              <a:t>R</a:t>
            </a:r>
            <a:r>
              <a:rPr lang="en-GB" b="1" dirty="0">
                <a:solidFill>
                  <a:srgbClr val="38761D"/>
                </a:solidFill>
              </a:rPr>
              <a:t>G</a:t>
            </a:r>
            <a:r>
              <a:rPr lang="en-GB" b="1" dirty="0">
                <a:solidFill>
                  <a:srgbClr val="1155CC"/>
                </a:solidFill>
              </a:rPr>
              <a:t>B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t="43394"/>
          <a:stretch/>
        </p:blipFill>
        <p:spPr>
          <a:xfrm>
            <a:off x="6396325" y="350100"/>
            <a:ext cx="2618151" cy="19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9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D9D9D9"/>
                </a:solidFill>
              </a:rPr>
              <a:t>Slides Graveyard</a:t>
            </a:r>
            <a:endParaRPr sz="3600" b="1">
              <a:solidFill>
                <a:srgbClr val="D9D9D9"/>
              </a:solidFill>
            </a:endParaRPr>
          </a:p>
        </p:txBody>
      </p:sp>
      <p:sp>
        <p:nvSpPr>
          <p:cNvPr id="1368" name="Google Shape;1368;p7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grpSp>
        <p:nvGrpSpPr>
          <p:cNvPr id="1370" name="Google Shape;1370;p7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71" name="Google Shape;1371;p7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79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77" name="Google Shape;1377;p79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78" name="Google Shape;1378;p7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DenseNet (2016)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87" name="Google Shape;1387;p80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80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389" name="Google Shape;1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80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80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92" name="Google Shape;1392;p80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393" name="Google Shape;139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50" y="772687"/>
            <a:ext cx="3541650" cy="26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DenseNet (2016)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400" name="Google Shape;1400;p81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81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402" name="Google Shape;14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8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81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05" name="Google Shape;1405;p81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406" name="Google Shape;14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25" y="707850"/>
            <a:ext cx="3982300" cy="2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2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694" name="Google Shape;6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73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3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01" name="Google Shape;7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054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4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09" name="Google Shape;7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4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12" name="Google Shape;712;p34"/>
          <p:cNvSpPr/>
          <p:nvPr/>
        </p:nvSpPr>
        <p:spPr>
          <a:xfrm>
            <a:off x="3145300" y="3692950"/>
            <a:ext cx="377400" cy="459000"/>
          </a:xfrm>
          <a:prstGeom prst="rect">
            <a:avLst/>
          </a:prstGeom>
          <a:solidFill>
            <a:srgbClr val="A64D79">
              <a:alpha val="1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3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5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19" name="Google Shape;7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5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A64D79"/>
                </a:solidFill>
              </a:rPr>
              <a:t>Source Signal</a:t>
            </a:r>
            <a:endParaRPr sz="1800" b="1">
              <a:solidFill>
                <a:srgbClr val="A64D79"/>
              </a:solidFill>
            </a:endParaRPr>
          </a:p>
        </p:txBody>
      </p:sp>
      <p:sp>
        <p:nvSpPr>
          <p:cNvPr id="722" name="Google Shape;722;p35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23" name="Google Shape;723;p35"/>
          <p:cNvSpPr/>
          <p:nvPr/>
        </p:nvSpPr>
        <p:spPr>
          <a:xfrm>
            <a:off x="2457025" y="3685550"/>
            <a:ext cx="377400" cy="459000"/>
          </a:xfrm>
          <a:prstGeom prst="rect">
            <a:avLst/>
          </a:prstGeom>
          <a:solidFill>
            <a:srgbClr val="A64D79">
              <a:alpha val="40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372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6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30" name="Google Shape;7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6"/>
          <p:cNvSpPr txBox="1"/>
          <p:nvPr/>
        </p:nvSpPr>
        <p:spPr>
          <a:xfrm>
            <a:off x="510800" y="3039175"/>
            <a:ext cx="1576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9164F"/>
                </a:solidFill>
              </a:rPr>
              <a:t>Seismogram</a:t>
            </a:r>
            <a:endParaRPr sz="1800" b="1">
              <a:solidFill>
                <a:srgbClr val="89164F"/>
              </a:solidFill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A64D79"/>
                </a:solidFill>
              </a:rPr>
              <a:t>Source Signal</a:t>
            </a:r>
            <a:endParaRPr sz="1800" b="1">
              <a:solidFill>
                <a:srgbClr val="A64D79"/>
              </a:solidFill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962075" y="3680963"/>
            <a:ext cx="377400" cy="459000"/>
          </a:xfrm>
          <a:prstGeom prst="rect">
            <a:avLst/>
          </a:prstGeom>
          <a:solidFill>
            <a:srgbClr val="A64D79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89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7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42" name="Google Shape;7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291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8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750" name="Google Shape;750;p38"/>
          <p:cNvSpPr/>
          <p:nvPr/>
        </p:nvSpPr>
        <p:spPr>
          <a:xfrm>
            <a:off x="2273500" y="1685350"/>
            <a:ext cx="50775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8"/>
          <p:cNvSpPr txBox="1"/>
          <p:nvPr/>
        </p:nvSpPr>
        <p:spPr>
          <a:xfrm>
            <a:off x="2321963" y="1685350"/>
            <a:ext cx="6017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Initial signal</a:t>
            </a:r>
            <a:r>
              <a:rPr lang="en-GB" sz="1600"/>
              <a:t> gets modified by the system’s </a:t>
            </a:r>
            <a:r>
              <a:rPr lang="en-GB" sz="1600" b="1"/>
              <a:t>response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One signal </a:t>
            </a:r>
            <a:r>
              <a:rPr lang="en-GB" sz="1600" b="1"/>
              <a:t>slides</a:t>
            </a:r>
            <a:r>
              <a:rPr lang="en-GB" sz="1600"/>
              <a:t> across the other</a:t>
            </a:r>
            <a:endParaRPr sz="1600"/>
          </a:p>
        </p:txBody>
      </p:sp>
      <p:pic>
        <p:nvPicPr>
          <p:cNvPr id="752" name="Google Shape;7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56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58" name="Google Shape;7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61" name="Google Shape;761;p3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64" name="Google Shape;764;p39"/>
          <p:cNvSpPr txBox="1"/>
          <p:nvPr/>
        </p:nvSpPr>
        <p:spPr>
          <a:xfrm>
            <a:off x="43175" y="1127775"/>
            <a:ext cx="2478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765" name="Google Shape;7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13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71" name="Google Shape;7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74" name="Google Shape;774;p4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77" name="Google Shape;777;p40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78" name="Google Shape;7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204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9" name="Google Shape;7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02" name="Google Shape;802;p4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05" name="Google Shape;805;p42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06" name="Google Shape;8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8" name="Google Shape;808;p42"/>
          <p:cNvPicPr preferRelativeResize="0"/>
          <p:nvPr/>
        </p:nvPicPr>
        <p:blipFill rotWithShape="1">
          <a:blip r:embed="rId5">
            <a:alphaModFix/>
          </a:blip>
          <a:srcRect b="19185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300" y="279300"/>
            <a:ext cx="2039925" cy="1871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432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5" name="Google Shape;8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3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18" name="Google Shape;818;p4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3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21" name="Google Shape;821;p43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22" name="Google Shape;8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3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4" name="Google Shape;824;p43"/>
          <p:cNvPicPr preferRelativeResize="0"/>
          <p:nvPr/>
        </p:nvPicPr>
        <p:blipFill rotWithShape="1">
          <a:blip r:embed="rId5">
            <a:alphaModFix/>
          </a:blip>
          <a:srcRect b="19185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650" y="228048"/>
            <a:ext cx="2092663" cy="1944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563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5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99" name="Google Shape;99;p15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5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105" name="Google Shape;105;p1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699525" y="1503875"/>
            <a:ext cx="412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How do Humans see?</a:t>
            </a:r>
            <a:endParaRPr sz="24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11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008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43175" y="1127775"/>
            <a:ext cx="2478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234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l="15516" r="20784" b="39039"/>
          <a:stretch/>
        </p:blipFill>
        <p:spPr>
          <a:xfrm>
            <a:off x="4136225" y="2419250"/>
            <a:ext cx="3876975" cy="24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476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450" y="646450"/>
            <a:ext cx="5680950" cy="37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51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grpSp>
        <p:nvGrpSpPr>
          <p:cNvPr id="236" name="Google Shape;236;p24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237" name="Google Shape;237;p24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00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5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04" name="Google Shape;304;p25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25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06" name="Google Shape;306;p25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07" name="Google Shape;307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25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2" name="Google Shape;312;p25"/>
            <p:cNvCxnSpPr>
              <a:stCxn id="309" idx="4"/>
              <a:endCxn id="313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5"/>
            <p:cNvCxnSpPr>
              <a:stCxn id="310" idx="4"/>
              <a:endCxn id="313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5"/>
            <p:cNvCxnSpPr>
              <a:stCxn id="311" idx="4"/>
              <a:endCxn id="313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3" name="Google Shape;313;p25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7" name="Google Shape;317;p25"/>
            <p:cNvCxnSpPr>
              <a:stCxn id="309" idx="5"/>
              <a:endCxn id="316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25"/>
            <p:cNvCxnSpPr>
              <a:stCxn id="310" idx="4"/>
              <a:endCxn id="316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5"/>
            <p:cNvCxnSpPr>
              <a:stCxn id="311" idx="4"/>
              <a:endCxn id="316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0" name="Google Shape;320;p25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1" name="Google Shape;321;p25"/>
            <p:cNvCxnSpPr>
              <a:stCxn id="308" idx="4"/>
              <a:endCxn id="310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25"/>
            <p:cNvCxnSpPr>
              <a:stCxn id="308" idx="4"/>
              <a:endCxn id="311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25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6" name="Google Shape;326;p25"/>
            <p:cNvCxnSpPr>
              <a:stCxn id="323" idx="4"/>
              <a:endCxn id="311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5"/>
            <p:cNvCxnSpPr>
              <a:stCxn id="323" idx="4"/>
              <a:endCxn id="310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5"/>
            <p:cNvCxnSpPr>
              <a:stCxn id="324" idx="4"/>
              <a:endCxn id="309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5"/>
            <p:cNvCxnSpPr>
              <a:stCxn id="325" idx="4"/>
              <a:endCxn id="309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25"/>
            <p:cNvCxnSpPr>
              <a:stCxn id="325" idx="4"/>
              <a:endCxn id="310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5"/>
            <p:cNvCxnSpPr>
              <a:stCxn id="325" idx="4"/>
              <a:endCxn id="311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25"/>
            <p:cNvCxnSpPr>
              <a:stCxn id="324" idx="4"/>
              <a:endCxn id="310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25"/>
            <p:cNvCxnSpPr>
              <a:stCxn id="324" idx="4"/>
              <a:endCxn id="311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25"/>
            <p:cNvCxnSpPr>
              <a:stCxn id="309" idx="0"/>
              <a:endCxn id="323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25"/>
            <p:cNvCxnSpPr>
              <a:stCxn id="308" idx="0"/>
              <a:endCxn id="320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25"/>
            <p:cNvCxnSpPr>
              <a:stCxn id="323" idx="0"/>
              <a:endCxn id="320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5"/>
            <p:cNvCxnSpPr>
              <a:stCxn id="324" idx="0"/>
              <a:endCxn id="320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5"/>
            <p:cNvCxnSpPr>
              <a:stCxn id="325" idx="0"/>
              <a:endCxn id="320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0" name="Google Shape;340;p25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1" name="Google Shape;341;p25"/>
            <p:cNvCxnSpPr>
              <a:stCxn id="308" idx="0"/>
              <a:endCxn id="340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5"/>
            <p:cNvCxnSpPr>
              <a:stCxn id="323" idx="0"/>
              <a:endCxn id="340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5"/>
            <p:cNvCxnSpPr>
              <a:stCxn id="324" idx="0"/>
              <a:endCxn id="340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5"/>
            <p:cNvCxnSpPr>
              <a:stCxn id="325" idx="0"/>
              <a:endCxn id="340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5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5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9" name="Google Shape;349;p25"/>
            <p:cNvCxnSpPr>
              <a:stCxn id="325" idx="0"/>
              <a:endCxn id="347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25"/>
            <p:cNvCxnSpPr>
              <a:stCxn id="324" idx="0"/>
              <a:endCxn id="347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5"/>
            <p:cNvCxnSpPr>
              <a:stCxn id="347" idx="4"/>
              <a:endCxn id="323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5"/>
            <p:cNvCxnSpPr>
              <a:stCxn id="347" idx="4"/>
              <a:endCxn id="308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5"/>
            <p:cNvCxnSpPr>
              <a:stCxn id="346" idx="2"/>
              <a:endCxn id="311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5"/>
            <p:cNvCxnSpPr>
              <a:stCxn id="346" idx="2"/>
              <a:endCxn id="310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25"/>
            <p:cNvCxnSpPr>
              <a:stCxn id="346" idx="2"/>
              <a:endCxn id="309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56" name="Google Shape;35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25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1" name="Google Shape;36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" name="Google Shape;36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6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71" name="Google Shape;371;p26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74" name="Google Shape;374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6" name="Google Shape;376;p26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9" name="Google Shape;379;p26"/>
            <p:cNvCxnSpPr>
              <a:stCxn id="376" idx="4"/>
              <a:endCxn id="38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26"/>
            <p:cNvCxnSpPr>
              <a:stCxn id="377" idx="4"/>
              <a:endCxn id="38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26"/>
            <p:cNvCxnSpPr>
              <a:stCxn id="378" idx="4"/>
              <a:endCxn id="38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26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4" name="Google Shape;384;p26"/>
            <p:cNvCxnSpPr>
              <a:stCxn id="376" idx="5"/>
              <a:endCxn id="38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26"/>
            <p:cNvCxnSpPr>
              <a:stCxn id="377" idx="4"/>
              <a:endCxn id="38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26"/>
            <p:cNvCxnSpPr>
              <a:stCxn id="378" idx="4"/>
              <a:endCxn id="38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26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26"/>
            <p:cNvCxnSpPr>
              <a:stCxn id="375" idx="4"/>
              <a:endCxn id="37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26"/>
            <p:cNvCxnSpPr>
              <a:stCxn id="375" idx="4"/>
              <a:endCxn id="37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26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3" name="Google Shape;393;p26"/>
            <p:cNvCxnSpPr>
              <a:stCxn id="390" idx="4"/>
              <a:endCxn id="37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26"/>
            <p:cNvCxnSpPr>
              <a:stCxn id="390" idx="4"/>
              <a:endCxn id="37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26"/>
            <p:cNvCxnSpPr>
              <a:stCxn id="391" idx="4"/>
              <a:endCxn id="37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26"/>
            <p:cNvCxnSpPr>
              <a:stCxn id="392" idx="4"/>
              <a:endCxn id="37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26"/>
            <p:cNvCxnSpPr>
              <a:stCxn id="392" idx="4"/>
              <a:endCxn id="37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26"/>
            <p:cNvCxnSpPr>
              <a:stCxn id="392" idx="4"/>
              <a:endCxn id="37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26"/>
            <p:cNvCxnSpPr>
              <a:stCxn id="391" idx="4"/>
              <a:endCxn id="37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26"/>
            <p:cNvCxnSpPr>
              <a:stCxn id="391" idx="4"/>
              <a:endCxn id="37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6"/>
            <p:cNvCxnSpPr>
              <a:stCxn id="376" idx="0"/>
              <a:endCxn id="39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6"/>
            <p:cNvCxnSpPr>
              <a:stCxn id="375" idx="0"/>
              <a:endCxn id="38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6"/>
            <p:cNvCxnSpPr>
              <a:stCxn id="390" idx="0"/>
              <a:endCxn id="387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6"/>
            <p:cNvCxnSpPr>
              <a:stCxn id="391" idx="0"/>
              <a:endCxn id="387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6"/>
            <p:cNvCxnSpPr>
              <a:stCxn id="392" idx="0"/>
              <a:endCxn id="387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7" name="Google Shape;407;p26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8" name="Google Shape;408;p26"/>
            <p:cNvCxnSpPr>
              <a:stCxn id="375" idx="0"/>
              <a:endCxn id="40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6"/>
            <p:cNvCxnSpPr>
              <a:stCxn id="390" idx="0"/>
              <a:endCxn id="40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6"/>
            <p:cNvCxnSpPr>
              <a:stCxn id="391" idx="0"/>
              <a:endCxn id="407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6"/>
            <p:cNvCxnSpPr>
              <a:stCxn id="392" idx="0"/>
              <a:endCxn id="407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2" name="Google Shape;412;p26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6" name="Google Shape;416;p26"/>
            <p:cNvCxnSpPr>
              <a:stCxn id="392" idx="0"/>
              <a:endCxn id="41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6"/>
            <p:cNvCxnSpPr>
              <a:stCxn id="391" idx="0"/>
              <a:endCxn id="41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6"/>
            <p:cNvCxnSpPr>
              <a:stCxn id="414" idx="4"/>
              <a:endCxn id="39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26"/>
            <p:cNvCxnSpPr>
              <a:stCxn id="414" idx="4"/>
              <a:endCxn id="37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6"/>
            <p:cNvCxnSpPr>
              <a:stCxn id="413" idx="2"/>
              <a:endCxn id="378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26"/>
            <p:cNvCxnSpPr>
              <a:stCxn id="413" idx="2"/>
              <a:endCxn id="377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6"/>
            <p:cNvCxnSpPr>
              <a:stCxn id="413" idx="2"/>
              <a:endCxn id="376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3" name="Google Shape;4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6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8" name="Google Shape;42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0" name="Google Shape;43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6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3" name="Google Shape;433;p26"/>
          <p:cNvCxnSpPr>
            <a:stCxn id="432" idx="1"/>
            <a:endCxn id="43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34" name="Google Shape;434;p26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440" name="Google Shape;4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27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442" name="Google Shape;442;p27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444" name="Google Shape;444;p27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445" name="Google Shape;445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7" name="Google Shape;447;p27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0" name="Google Shape;450;p27"/>
            <p:cNvCxnSpPr>
              <a:stCxn id="447" idx="4"/>
              <a:endCxn id="451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7"/>
            <p:cNvCxnSpPr>
              <a:stCxn id="448" idx="4"/>
              <a:endCxn id="451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27"/>
            <p:cNvCxnSpPr>
              <a:stCxn id="449" idx="4"/>
              <a:endCxn id="451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1" name="Google Shape;451;p27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27"/>
            <p:cNvCxnSpPr>
              <a:stCxn id="447" idx="5"/>
              <a:endCxn id="454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27"/>
            <p:cNvCxnSpPr>
              <a:stCxn id="448" idx="4"/>
              <a:endCxn id="454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27"/>
            <p:cNvCxnSpPr>
              <a:stCxn id="449" idx="4"/>
              <a:endCxn id="454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8" name="Google Shape;458;p27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9" name="Google Shape;459;p27"/>
            <p:cNvCxnSpPr>
              <a:stCxn id="446" idx="4"/>
              <a:endCxn id="448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27"/>
            <p:cNvCxnSpPr>
              <a:stCxn id="446" idx="4"/>
              <a:endCxn id="449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6" name="Google Shape;446;p27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4" name="Google Shape;464;p27"/>
            <p:cNvCxnSpPr>
              <a:stCxn id="461" idx="4"/>
              <a:endCxn id="449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27"/>
            <p:cNvCxnSpPr>
              <a:stCxn id="461" idx="4"/>
              <a:endCxn id="448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27"/>
            <p:cNvCxnSpPr>
              <a:stCxn id="462" idx="4"/>
              <a:endCxn id="447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7"/>
            <p:cNvCxnSpPr>
              <a:stCxn id="463" idx="4"/>
              <a:endCxn id="447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7"/>
            <p:cNvCxnSpPr>
              <a:stCxn id="463" idx="4"/>
              <a:endCxn id="448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7"/>
            <p:cNvCxnSpPr>
              <a:stCxn id="463" idx="4"/>
              <a:endCxn id="449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27"/>
            <p:cNvCxnSpPr>
              <a:stCxn id="462" idx="4"/>
              <a:endCxn id="448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27"/>
            <p:cNvCxnSpPr>
              <a:stCxn id="462" idx="4"/>
              <a:endCxn id="449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27"/>
            <p:cNvCxnSpPr>
              <a:stCxn id="447" idx="0"/>
              <a:endCxn id="461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27"/>
            <p:cNvCxnSpPr>
              <a:stCxn id="446" idx="0"/>
              <a:endCxn id="458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7"/>
            <p:cNvCxnSpPr>
              <a:stCxn id="461" idx="0"/>
              <a:endCxn id="458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7"/>
            <p:cNvCxnSpPr>
              <a:stCxn id="462" idx="0"/>
              <a:endCxn id="458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7"/>
            <p:cNvCxnSpPr>
              <a:stCxn id="463" idx="0"/>
              <a:endCxn id="458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8" name="Google Shape;478;p27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9" name="Google Shape;479;p27"/>
            <p:cNvCxnSpPr>
              <a:stCxn id="446" idx="0"/>
              <a:endCxn id="478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27"/>
            <p:cNvCxnSpPr>
              <a:stCxn id="461" idx="0"/>
              <a:endCxn id="478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27"/>
            <p:cNvCxnSpPr>
              <a:stCxn id="462" idx="0"/>
              <a:endCxn id="478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27"/>
            <p:cNvCxnSpPr>
              <a:stCxn id="463" idx="0"/>
              <a:endCxn id="478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3" name="Google Shape;483;p27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7" name="Google Shape;487;p27"/>
            <p:cNvCxnSpPr>
              <a:stCxn id="463" idx="0"/>
              <a:endCxn id="485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27"/>
            <p:cNvCxnSpPr>
              <a:stCxn id="462" idx="0"/>
              <a:endCxn id="485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27"/>
            <p:cNvCxnSpPr>
              <a:stCxn id="485" idx="4"/>
              <a:endCxn id="461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7"/>
            <p:cNvCxnSpPr>
              <a:stCxn id="485" idx="4"/>
              <a:endCxn id="446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27"/>
            <p:cNvCxnSpPr>
              <a:stCxn id="484" idx="2"/>
              <a:endCxn id="449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27"/>
            <p:cNvCxnSpPr>
              <a:stCxn id="484" idx="2"/>
              <a:endCxn id="448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27"/>
            <p:cNvCxnSpPr>
              <a:stCxn id="484" idx="2"/>
              <a:endCxn id="447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7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7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9" name="Google Shape;499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7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4" name="Google Shape;504;p27"/>
          <p:cNvCxnSpPr>
            <a:stCxn id="503" idx="1"/>
            <a:endCxn id="502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6" name="Google Shape;506;p27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27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1438</Words>
  <Application>Microsoft Macintosh PowerPoint</Application>
  <PresentationFormat>On-screen Show (16:9)</PresentationFormat>
  <Paragraphs>312</Paragraphs>
  <Slides>58</Slides>
  <Notes>58</Notes>
  <HiddenSlides>26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Roboto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10</cp:revision>
  <dcterms:modified xsi:type="dcterms:W3CDTF">2024-09-08T11:35:21Z</dcterms:modified>
</cp:coreProperties>
</file>